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5C4761-CD25-253B-CC72-F3CD380150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DC41C21-E659-A0DE-FB87-5FA45154F7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E08807A-B14C-0BF3-3638-F5F93A592C3F}"/>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5" name="Нижний колонтитул 4">
            <a:extLst>
              <a:ext uri="{FF2B5EF4-FFF2-40B4-BE49-F238E27FC236}">
                <a16:creationId xmlns:a16="http://schemas.microsoft.com/office/drawing/2014/main" id="{7330C143-8939-1953-088B-7E0DF1DFE7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E71B96-6633-3638-8D91-78C2EF22BFFE}"/>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179168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4CFBC4-E6C5-991E-60E5-6035DA20627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149B145-5D90-0714-4264-D16DC396579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B3A6F9-EE2B-2E7D-E2E8-9C12DA56E5C5}"/>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5" name="Нижний колонтитул 4">
            <a:extLst>
              <a:ext uri="{FF2B5EF4-FFF2-40B4-BE49-F238E27FC236}">
                <a16:creationId xmlns:a16="http://schemas.microsoft.com/office/drawing/2014/main" id="{6F50906B-0D20-A2FC-DCAA-7C3B4F8A03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8C034F-B6DC-AFBA-8354-5DAE3E3FA35A}"/>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246573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C45426E-89F8-B1B8-9479-FA50E9FCF2E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D41153C-4A8E-DCB2-3C55-259A83BFADD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1BC7A23-9344-5CEA-6A09-E8EE8C0A8FF7}"/>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5" name="Нижний колонтитул 4">
            <a:extLst>
              <a:ext uri="{FF2B5EF4-FFF2-40B4-BE49-F238E27FC236}">
                <a16:creationId xmlns:a16="http://schemas.microsoft.com/office/drawing/2014/main" id="{F11057E7-C55B-0D19-0375-6F3777C31C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8400B45-05AB-8F3B-5356-CB6EA2910836}"/>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414232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90E8E4-CBA7-7B2D-0957-6E2C8CEF657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CE62AF9-0BF0-4A4E-23C7-67360F29A48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2E5AB77-8877-16DA-A085-859D883F26DF}"/>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5" name="Нижний колонтитул 4">
            <a:extLst>
              <a:ext uri="{FF2B5EF4-FFF2-40B4-BE49-F238E27FC236}">
                <a16:creationId xmlns:a16="http://schemas.microsoft.com/office/drawing/2014/main" id="{891AA279-A1D0-5379-3140-036DE690A8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1E914CE-BC4D-386E-31C2-80FCA9452FE8}"/>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424221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15B5E3-142E-AB1B-ACA3-9C91C44F003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C6CC183-0E50-1494-396B-6ED8618840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7A6FF07-E2FF-61BF-5FBD-4473BA9D133D}"/>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5" name="Нижний колонтитул 4">
            <a:extLst>
              <a:ext uri="{FF2B5EF4-FFF2-40B4-BE49-F238E27FC236}">
                <a16:creationId xmlns:a16="http://schemas.microsoft.com/office/drawing/2014/main" id="{38AEC908-375E-C7D6-4BF4-4AD4019A0F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AF501C5-6B08-E3DD-D4A8-AB05FDA36D03}"/>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11165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5F650E-02E7-CC72-C350-110D031B524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4EDAF35-B70C-8A66-2EC4-B5D408515D1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DFD3278-52D2-D5AB-8C77-358B610E220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89ADAF5-56AD-BB65-0016-ABB7C2176A04}"/>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6" name="Нижний колонтитул 5">
            <a:extLst>
              <a:ext uri="{FF2B5EF4-FFF2-40B4-BE49-F238E27FC236}">
                <a16:creationId xmlns:a16="http://schemas.microsoft.com/office/drawing/2014/main" id="{C049BBAE-AA43-8AAE-1108-37A973721DD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B7170A-2BDD-DA09-41F3-EC7FB51FFD97}"/>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219185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C5935F-E058-5950-E4AF-C4BB6D35FE2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B8D1B98-6B1B-79A8-85B6-95BDA85DC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7ACF728-2EC2-C8C7-1A70-50B99282A9D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9A583B9-60DF-44C2-9C3F-9940569A2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2BF8275-492D-FC60-7264-2E74389C13C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191B65D-0ED4-3173-6346-800243647772}"/>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8" name="Нижний колонтитул 7">
            <a:extLst>
              <a:ext uri="{FF2B5EF4-FFF2-40B4-BE49-F238E27FC236}">
                <a16:creationId xmlns:a16="http://schemas.microsoft.com/office/drawing/2014/main" id="{3E657659-376D-B314-7152-FF9C33A4C1E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19B3A26-6E56-C179-A088-24E80FBEE2F4}"/>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281433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07C6F7-7101-FBA3-AD29-6EA1A148E77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2AC86CC-4713-90AE-2E2E-9F9EC445861F}"/>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4" name="Нижний колонтитул 3">
            <a:extLst>
              <a:ext uri="{FF2B5EF4-FFF2-40B4-BE49-F238E27FC236}">
                <a16:creationId xmlns:a16="http://schemas.microsoft.com/office/drawing/2014/main" id="{83115B07-6C97-C393-198D-AD25D13D42A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2EA5C24-5BD8-15E5-2BD5-0F5CD88FA037}"/>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365740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23CECA2-18AA-12D9-D67F-7FF9BB592543}"/>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3" name="Нижний колонтитул 2">
            <a:extLst>
              <a:ext uri="{FF2B5EF4-FFF2-40B4-BE49-F238E27FC236}">
                <a16:creationId xmlns:a16="http://schemas.microsoft.com/office/drawing/2014/main" id="{A22E6362-3237-1653-75B2-3EBF0BF2D99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EB606BF-A653-510B-E7BC-73A7292B04B7}"/>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166071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8868E2-087E-5880-411F-26431A7E468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940B644-AFAF-54F5-F22A-718B7A9AC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88A0D88-A35D-DA42-47A5-3D58B6765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2ADC78E-2F4B-8E8E-F6C3-D56300FEFA2C}"/>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6" name="Нижний колонтитул 5">
            <a:extLst>
              <a:ext uri="{FF2B5EF4-FFF2-40B4-BE49-F238E27FC236}">
                <a16:creationId xmlns:a16="http://schemas.microsoft.com/office/drawing/2014/main" id="{6730E90A-25AE-4139-70D4-79EE528BC86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6F362E4-D3BF-A6AD-457B-193F980CBD3B}"/>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47583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DDC488-D06B-B3B2-235F-38FE1F379C0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7262665-64F5-41DF-F02F-8A8B22B4D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F2E73D1-7E20-680F-C6D7-0ABB43632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286F8A6-00F1-ED18-1097-77C6A9867C3A}"/>
              </a:ext>
            </a:extLst>
          </p:cNvPr>
          <p:cNvSpPr>
            <a:spLocks noGrp="1"/>
          </p:cNvSpPr>
          <p:nvPr>
            <p:ph type="dt" sz="half" idx="10"/>
          </p:nvPr>
        </p:nvSpPr>
        <p:spPr/>
        <p:txBody>
          <a:bodyPr/>
          <a:lstStyle/>
          <a:p>
            <a:fld id="{FCA090C9-2928-4D86-80BA-FA39E1B5EC4C}" type="datetimeFigureOut">
              <a:rPr lang="ru-RU" smtClean="0"/>
              <a:t>28.08.2024</a:t>
            </a:fld>
            <a:endParaRPr lang="ru-RU"/>
          </a:p>
        </p:txBody>
      </p:sp>
      <p:sp>
        <p:nvSpPr>
          <p:cNvPr id="6" name="Нижний колонтитул 5">
            <a:extLst>
              <a:ext uri="{FF2B5EF4-FFF2-40B4-BE49-F238E27FC236}">
                <a16:creationId xmlns:a16="http://schemas.microsoft.com/office/drawing/2014/main" id="{E641EBD5-197F-6656-B8BA-4772FBAD665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2AB44A7-4C7C-5A94-85B7-BB429D73E81C}"/>
              </a:ext>
            </a:extLst>
          </p:cNvPr>
          <p:cNvSpPr>
            <a:spLocks noGrp="1"/>
          </p:cNvSpPr>
          <p:nvPr>
            <p:ph type="sldNum" sz="quarter" idx="12"/>
          </p:nvPr>
        </p:nvSpPr>
        <p:spPr/>
        <p:txBody>
          <a:bodyPr/>
          <a:lstStyle/>
          <a:p>
            <a:fld id="{7503779D-2D7D-43D1-93AB-FD02E8F76534}" type="slidenum">
              <a:rPr lang="ru-RU" smtClean="0"/>
              <a:t>‹#›</a:t>
            </a:fld>
            <a:endParaRPr lang="ru-RU"/>
          </a:p>
        </p:txBody>
      </p:sp>
    </p:spTree>
    <p:extLst>
      <p:ext uri="{BB962C8B-B14F-4D97-AF65-F5344CB8AC3E}">
        <p14:creationId xmlns:p14="http://schemas.microsoft.com/office/powerpoint/2010/main" val="416331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381776-9843-AABF-68C6-907FCDE78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4A8126F-6DDD-02A8-6DAD-CDBC60A2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FE621C1-92F1-538F-1104-19A41BDF5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090C9-2928-4D86-80BA-FA39E1B5EC4C}" type="datetimeFigureOut">
              <a:rPr lang="ru-RU" smtClean="0"/>
              <a:t>28.08.2024</a:t>
            </a:fld>
            <a:endParaRPr lang="ru-RU"/>
          </a:p>
        </p:txBody>
      </p:sp>
      <p:sp>
        <p:nvSpPr>
          <p:cNvPr id="5" name="Нижний колонтитул 4">
            <a:extLst>
              <a:ext uri="{FF2B5EF4-FFF2-40B4-BE49-F238E27FC236}">
                <a16:creationId xmlns:a16="http://schemas.microsoft.com/office/drawing/2014/main" id="{CEE3651B-C455-DA42-3FA6-3DA32E0C9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CAB50DE-0E31-09A2-73CB-833FC7F5C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3779D-2D7D-43D1-93AB-FD02E8F76534}" type="slidenum">
              <a:rPr lang="ru-RU" smtClean="0"/>
              <a:t>‹#›</a:t>
            </a:fld>
            <a:endParaRPr lang="ru-RU"/>
          </a:p>
        </p:txBody>
      </p:sp>
    </p:spTree>
    <p:extLst>
      <p:ext uri="{BB962C8B-B14F-4D97-AF65-F5344CB8AC3E}">
        <p14:creationId xmlns:p14="http://schemas.microsoft.com/office/powerpoint/2010/main" val="268954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ngall.com/figure-skating-png/download/577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D7F80809-18AE-04E5-422D-A80D75CBE5CA}"/>
              </a:ext>
            </a:extLst>
          </p:cNvPr>
          <p:cNvSpPr>
            <a:spLocks noGrp="1"/>
          </p:cNvSpPr>
          <p:nvPr>
            <p:ph type="ctrTitle"/>
          </p:nvPr>
        </p:nvSpPr>
        <p:spPr>
          <a:xfrm>
            <a:off x="1524000" y="114829"/>
            <a:ext cx="9144000" cy="5820304"/>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ru-RU" dirty="0"/>
              <a:t>Как выбрать коньки ?</a:t>
            </a:r>
          </a:p>
        </p:txBody>
      </p:sp>
    </p:spTree>
    <p:extLst>
      <p:ext uri="{BB962C8B-B14F-4D97-AF65-F5344CB8AC3E}">
        <p14:creationId xmlns:p14="http://schemas.microsoft.com/office/powerpoint/2010/main" val="44613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a:extLst>
              <a:ext uri="{FF2B5EF4-FFF2-40B4-BE49-F238E27FC236}">
                <a16:creationId xmlns:a16="http://schemas.microsoft.com/office/drawing/2014/main" id="{439E0E3F-28BD-4692-A2AD-C9270DF8E8AA}"/>
              </a:ext>
            </a:extLst>
          </p:cNvPr>
          <p:cNvSpPr>
            <a:spLocks noGrp="1"/>
          </p:cNvSpPr>
          <p:nvPr>
            <p:ph type="title"/>
          </p:nvPr>
        </p:nvSpPr>
        <p:spPr>
          <a:xfrm>
            <a:off x="592667" y="271991"/>
            <a:ext cx="10515600" cy="5426076"/>
          </a:xfrm>
        </p:spPr>
        <p:txBody>
          <a:bodyPr>
            <a:normAutofit/>
          </a:bodyPr>
          <a:lstStyle/>
          <a:p>
            <a:r>
              <a:rPr lang="ru-RU" sz="1800" dirty="0"/>
              <a:t>Самый главный инвентарь фигуриста это </a:t>
            </a:r>
            <a:r>
              <a:rPr lang="ru-RU" sz="1800" b="1" dirty="0"/>
              <a:t>коньки</a:t>
            </a:r>
            <a:r>
              <a:rPr lang="ru-RU" sz="1800" dirty="0"/>
              <a:t>, и к этому вопросу нужно подойти очень серьезно соблюдая некоторые правила:  </a:t>
            </a:r>
            <a:br>
              <a:rPr lang="ru-RU" sz="1800" dirty="0"/>
            </a:br>
            <a:br>
              <a:rPr lang="ru-RU" sz="1800" dirty="0"/>
            </a:br>
            <a:r>
              <a:rPr lang="ru-RU" sz="1800" dirty="0"/>
              <a:t>1. Коньки должны быть профессиональные, фирмы (</a:t>
            </a:r>
            <a:r>
              <a:rPr lang="ru-RU" sz="1800" dirty="0" err="1"/>
              <a:t>Graf</a:t>
            </a:r>
            <a:r>
              <a:rPr lang="ru-RU" sz="1800" dirty="0"/>
              <a:t>, </a:t>
            </a:r>
            <a:r>
              <a:rPr lang="ru-RU" sz="1800" dirty="0" err="1"/>
              <a:t>rissport,edea</a:t>
            </a:r>
            <a:r>
              <a:rPr lang="ru-RU" sz="1800" dirty="0"/>
              <a:t>, </a:t>
            </a:r>
            <a:r>
              <a:rPr lang="ru-RU" sz="1800" dirty="0" err="1"/>
              <a:t>wifa</a:t>
            </a:r>
            <a:r>
              <a:rPr lang="ru-RU" sz="1800" dirty="0"/>
              <a:t>, </a:t>
            </a:r>
            <a:r>
              <a:rPr lang="ru-RU" sz="1800" dirty="0" err="1"/>
              <a:t>Jackson</a:t>
            </a:r>
            <a:r>
              <a:rPr lang="ru-RU" sz="1800" dirty="0"/>
              <a:t>) </a:t>
            </a:r>
            <a:br>
              <a:rPr lang="ru-RU" sz="1800" dirty="0"/>
            </a:br>
            <a:r>
              <a:rPr lang="ru-RU" sz="2000" b="1" dirty="0"/>
              <a:t>Рекомендуемые модели: </a:t>
            </a:r>
            <a:r>
              <a:rPr lang="en-US" sz="1600" dirty="0"/>
              <a:t>GRAF Etude</a:t>
            </a:r>
            <a:r>
              <a:rPr lang="ru-RU" sz="1600" dirty="0"/>
              <a:t>, </a:t>
            </a:r>
            <a:r>
              <a:rPr lang="en-US" sz="1600" dirty="0"/>
              <a:t>GRAF Topas</a:t>
            </a:r>
            <a:r>
              <a:rPr lang="ru-RU" sz="1600" dirty="0"/>
              <a:t>, </a:t>
            </a:r>
            <a:r>
              <a:rPr lang="en-US" sz="1600" dirty="0"/>
              <a:t>GRAF Ace</a:t>
            </a:r>
            <a:r>
              <a:rPr lang="ru-RU" sz="1600" dirty="0"/>
              <a:t>, </a:t>
            </a:r>
            <a:r>
              <a:rPr lang="en-US" sz="1600" dirty="0"/>
              <a:t>GRAF Splendid</a:t>
            </a:r>
            <a:r>
              <a:rPr lang="ru-RU" sz="1600" dirty="0"/>
              <a:t>, </a:t>
            </a:r>
            <a:r>
              <a:rPr lang="en-US" sz="1600" dirty="0"/>
              <a:t>GRAF Prestige</a:t>
            </a:r>
            <a:r>
              <a:rPr lang="ru-RU" sz="1600" dirty="0"/>
              <a:t>, </a:t>
            </a:r>
            <a:r>
              <a:rPr lang="en-US" sz="1600" dirty="0"/>
              <a:t>EDEA </a:t>
            </a:r>
            <a:r>
              <a:rPr lang="en-US" sz="1600" dirty="0" err="1"/>
              <a:t>Motivo</a:t>
            </a:r>
            <a:r>
              <a:rPr lang="ru-RU" sz="1600" dirty="0"/>
              <a:t>, </a:t>
            </a:r>
            <a:r>
              <a:rPr lang="en-US" sz="1600" dirty="0" err="1"/>
              <a:t>Wifa</a:t>
            </a:r>
            <a:r>
              <a:rPr lang="en-US" sz="1600" dirty="0"/>
              <a:t> Prima Set Ladies </a:t>
            </a:r>
            <a:r>
              <a:rPr lang="ru-RU" sz="1600" dirty="0"/>
              <a:t>взрослые, Коньки </a:t>
            </a:r>
            <a:r>
              <a:rPr lang="en-US" sz="1600" dirty="0" err="1"/>
              <a:t>Wifa</a:t>
            </a:r>
            <a:r>
              <a:rPr lang="en-US" sz="1600" dirty="0"/>
              <a:t> Prima Set </a:t>
            </a:r>
            <a:r>
              <a:rPr lang="ru-RU" sz="1600" dirty="0"/>
              <a:t>детские, </a:t>
            </a:r>
            <a:r>
              <a:rPr lang="en-US" sz="1600" dirty="0"/>
              <a:t>Jackson Mystique</a:t>
            </a:r>
            <a:r>
              <a:rPr lang="ru-RU" sz="1600" dirty="0"/>
              <a:t>, </a:t>
            </a:r>
            <a:r>
              <a:rPr lang="fr-FR" sz="1600" dirty="0"/>
              <a:t>Jackson Marquis Mirage JS</a:t>
            </a:r>
            <a:r>
              <a:rPr lang="ru-RU" sz="1600" dirty="0"/>
              <a:t>, </a:t>
            </a:r>
            <a:r>
              <a:rPr lang="de-DE" sz="1600" dirty="0"/>
              <a:t>Jackson </a:t>
            </a:r>
            <a:r>
              <a:rPr lang="de-DE" sz="1600" dirty="0" err="1"/>
              <a:t>Artiste</a:t>
            </a:r>
            <a:r>
              <a:rPr lang="ru-RU" sz="1600" dirty="0"/>
              <a:t>, </a:t>
            </a:r>
            <a:r>
              <a:rPr lang="en-US" sz="1600" dirty="0"/>
              <a:t>Jackson Freestyle</a:t>
            </a:r>
            <a:r>
              <a:rPr lang="ru-RU" sz="1600" dirty="0"/>
              <a:t>, </a:t>
            </a:r>
            <a:r>
              <a:rPr lang="en-US" sz="1600" dirty="0"/>
              <a:t>Jackson Evo</a:t>
            </a:r>
            <a:r>
              <a:rPr lang="ru-RU" sz="1600" dirty="0"/>
              <a:t>, </a:t>
            </a:r>
            <a:r>
              <a:rPr lang="en-US" sz="1600" dirty="0"/>
              <a:t>Jackson Elle</a:t>
            </a:r>
            <a:r>
              <a:rPr lang="ru-RU" sz="1600" dirty="0"/>
              <a:t>.</a:t>
            </a:r>
            <a:br>
              <a:rPr lang="ru-RU" sz="1600" dirty="0"/>
            </a:br>
            <a:br>
              <a:rPr lang="ru-RU" sz="1600" dirty="0"/>
            </a:br>
            <a:r>
              <a:rPr lang="ru-RU" sz="1600" dirty="0"/>
              <a:t>2. Правильно подобрать размер - на вырост коньки не берут! Допускается небольшой запас по стельке 0,5-0,7мл (до 1 см не больше)</a:t>
            </a:r>
            <a:br>
              <a:rPr lang="ru-RU" sz="1600" dirty="0"/>
            </a:br>
            <a:br>
              <a:rPr lang="ru-RU" sz="1600" dirty="0"/>
            </a:br>
            <a:r>
              <a:rPr lang="ru-RU" sz="1600" dirty="0"/>
              <a:t>3. Любые коньки необходимо мерить! Размер ботинка, плотность и жесткость у всех разная, важно чтоб ноге в ботинке было удобно и комфортно! (Коньки как удобные носки, должны облегать ножку не стеснять, не сдавливать). </a:t>
            </a:r>
            <a:br>
              <a:rPr lang="ru-RU" sz="1600" dirty="0"/>
            </a:br>
            <a:br>
              <a:rPr lang="ru-RU" sz="1600" dirty="0"/>
            </a:br>
            <a:br>
              <a:rPr lang="ru-RU" sz="1600" dirty="0"/>
            </a:br>
            <a:br>
              <a:rPr lang="ru-RU" sz="1600" dirty="0"/>
            </a:br>
            <a:r>
              <a:rPr lang="ru-RU" sz="1600" dirty="0"/>
              <a:t>Обычный размер обуви отличается от размера коньков, </a:t>
            </a:r>
            <a:br>
              <a:rPr lang="ru-RU" sz="1600" dirty="0"/>
            </a:br>
            <a:r>
              <a:rPr lang="ru-RU" sz="1600" dirty="0"/>
              <a:t>поэтому перед тем как ехать выбирать и мерить коньки ещё раз убедитесь подойдёт ли вам размер,</a:t>
            </a:r>
            <a:br>
              <a:rPr lang="ru-RU" sz="1600" dirty="0"/>
            </a:br>
            <a:r>
              <a:rPr lang="ru-RU" sz="1600" dirty="0"/>
              <a:t>для этого необходимо измерить ножку ребёнка сколько см,</a:t>
            </a:r>
            <a:br>
              <a:rPr lang="ru-RU" sz="1600" dirty="0"/>
            </a:br>
            <a:r>
              <a:rPr lang="ru-RU" sz="1600" dirty="0"/>
              <a:t>соответственно этому выбирать коньки по см стельки!</a:t>
            </a:r>
            <a:br>
              <a:rPr lang="ru-RU" sz="1600" dirty="0"/>
            </a:br>
            <a:br>
              <a:rPr lang="ru-RU" sz="1600" dirty="0"/>
            </a:br>
            <a:br>
              <a:rPr lang="ru-RU" sz="1600" dirty="0"/>
            </a:br>
            <a:endParaRPr lang="ru-RU" sz="1600" dirty="0"/>
          </a:p>
        </p:txBody>
      </p:sp>
      <p:pic>
        <p:nvPicPr>
          <p:cNvPr id="17" name="Рисунок 16">
            <a:extLst>
              <a:ext uri="{FF2B5EF4-FFF2-40B4-BE49-F238E27FC236}">
                <a16:creationId xmlns:a16="http://schemas.microsoft.com/office/drawing/2014/main" id="{EFE92B5E-A758-2A78-3B9C-B6CFCCDAA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545" y="3429000"/>
            <a:ext cx="2399242" cy="3429000"/>
          </a:xfrm>
          <a:prstGeom prst="rect">
            <a:avLst/>
          </a:prstGeom>
        </p:spPr>
      </p:pic>
    </p:spTree>
    <p:extLst>
      <p:ext uri="{BB962C8B-B14F-4D97-AF65-F5344CB8AC3E}">
        <p14:creationId xmlns:p14="http://schemas.microsoft.com/office/powerpoint/2010/main" val="147471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8A83BB-3CE1-B6D2-6287-D46CAABD2863}"/>
              </a:ext>
            </a:extLst>
          </p:cNvPr>
          <p:cNvSpPr>
            <a:spLocks noGrp="1"/>
          </p:cNvSpPr>
          <p:nvPr>
            <p:ph type="title"/>
          </p:nvPr>
        </p:nvSpPr>
        <p:spPr/>
        <p:txBody>
          <a:bodyPr>
            <a:normAutofit/>
          </a:bodyPr>
          <a:lstStyle/>
          <a:p>
            <a:r>
              <a:rPr lang="ru-RU" sz="2000" dirty="0"/>
              <a:t>4. Коньки могут быть не обязательно новые, но важно заметить они должны быть без залома на ботике, плотные внутри и запас лезвия по заточке (не должны быть сточены), поэтому если вы выбираете коньки б/у и сомневаетесь в своём выборе можно спросить совет у тренера. </a:t>
            </a:r>
          </a:p>
        </p:txBody>
      </p:sp>
      <p:sp>
        <p:nvSpPr>
          <p:cNvPr id="3" name="Текст 2">
            <a:extLst>
              <a:ext uri="{FF2B5EF4-FFF2-40B4-BE49-F238E27FC236}">
                <a16:creationId xmlns:a16="http://schemas.microsoft.com/office/drawing/2014/main" id="{9FC2ADAC-575A-69BE-C6EC-0D4658EF2443}"/>
              </a:ext>
            </a:extLst>
          </p:cNvPr>
          <p:cNvSpPr>
            <a:spLocks noGrp="1"/>
          </p:cNvSpPr>
          <p:nvPr>
            <p:ph type="body" idx="1"/>
          </p:nvPr>
        </p:nvSpPr>
        <p:spPr>
          <a:xfrm>
            <a:off x="836612" y="2370800"/>
            <a:ext cx="5157787" cy="523875"/>
          </a:xfrm>
        </p:spPr>
        <p:txBody>
          <a:bodyPr>
            <a:normAutofit/>
          </a:bodyPr>
          <a:lstStyle/>
          <a:p>
            <a:r>
              <a:rPr lang="ru-RU" sz="1800" dirty="0"/>
              <a:t>Плотность,    запас лезвия есть,   заломов нет</a:t>
            </a:r>
          </a:p>
        </p:txBody>
      </p:sp>
      <p:pic>
        <p:nvPicPr>
          <p:cNvPr id="10" name="Объект 9">
            <a:extLst>
              <a:ext uri="{FF2B5EF4-FFF2-40B4-BE49-F238E27FC236}">
                <a16:creationId xmlns:a16="http://schemas.microsoft.com/office/drawing/2014/main" id="{C46F8447-7E20-4B3F-337A-D54A69FE770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256" t="16265" b="9426"/>
          <a:stretch/>
        </p:blipFill>
        <p:spPr>
          <a:xfrm>
            <a:off x="922440" y="2983704"/>
            <a:ext cx="1629021" cy="2011363"/>
          </a:xfrm>
        </p:spPr>
      </p:pic>
      <p:sp>
        <p:nvSpPr>
          <p:cNvPr id="5" name="Текст 4">
            <a:extLst>
              <a:ext uri="{FF2B5EF4-FFF2-40B4-BE49-F238E27FC236}">
                <a16:creationId xmlns:a16="http://schemas.microsoft.com/office/drawing/2014/main" id="{30AD0630-806B-3CD9-25B9-5E297236A5A0}"/>
              </a:ext>
            </a:extLst>
          </p:cNvPr>
          <p:cNvSpPr>
            <a:spLocks noGrp="1"/>
          </p:cNvSpPr>
          <p:nvPr>
            <p:ph type="body" sz="quarter" idx="3"/>
          </p:nvPr>
        </p:nvSpPr>
        <p:spPr>
          <a:xfrm>
            <a:off x="6095999" y="2041921"/>
            <a:ext cx="5503333" cy="823912"/>
          </a:xfrm>
        </p:spPr>
        <p:txBody>
          <a:bodyPr>
            <a:normAutofit/>
          </a:bodyPr>
          <a:lstStyle/>
          <a:p>
            <a:r>
              <a:rPr lang="ru-RU" sz="1400" dirty="0"/>
              <a:t>Залом на голеностопе,   не плотные,     запаса на лезвие почти нет </a:t>
            </a:r>
          </a:p>
        </p:txBody>
      </p:sp>
      <p:pic>
        <p:nvPicPr>
          <p:cNvPr id="12" name="Объект 11">
            <a:extLst>
              <a:ext uri="{FF2B5EF4-FFF2-40B4-BE49-F238E27FC236}">
                <a16:creationId xmlns:a16="http://schemas.microsoft.com/office/drawing/2014/main" id="{EB36A090-ECF0-79C6-63CC-62F4D0EA9913}"/>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1256" t="23237" b="24142"/>
          <a:stretch/>
        </p:blipFill>
        <p:spPr>
          <a:xfrm>
            <a:off x="4046640" y="2983704"/>
            <a:ext cx="1507201" cy="1938867"/>
          </a:xfrm>
        </p:spPr>
      </p:pic>
      <p:sp>
        <p:nvSpPr>
          <p:cNvPr id="7" name="Знак умножения 6">
            <a:extLst>
              <a:ext uri="{FF2B5EF4-FFF2-40B4-BE49-F238E27FC236}">
                <a16:creationId xmlns:a16="http://schemas.microsoft.com/office/drawing/2014/main" id="{25C2D21C-8EEA-6DAB-5EF0-0AFC02B6ECF1}"/>
              </a:ext>
            </a:extLst>
          </p:cNvPr>
          <p:cNvSpPr/>
          <p:nvPr/>
        </p:nvSpPr>
        <p:spPr>
          <a:xfrm>
            <a:off x="6324600" y="1690688"/>
            <a:ext cx="846667" cy="81438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лыбающееся лицо 7">
            <a:extLst>
              <a:ext uri="{FF2B5EF4-FFF2-40B4-BE49-F238E27FC236}">
                <a16:creationId xmlns:a16="http://schemas.microsoft.com/office/drawing/2014/main" id="{EE12558C-5D2E-A999-04CA-37677F12CD75}"/>
              </a:ext>
            </a:extLst>
          </p:cNvPr>
          <p:cNvSpPr/>
          <p:nvPr/>
        </p:nvSpPr>
        <p:spPr>
          <a:xfrm>
            <a:off x="1309158" y="1715956"/>
            <a:ext cx="831321" cy="763851"/>
          </a:xfrm>
          <a:prstGeom prst="smileyFac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id="{0872A2B2-A849-8799-9243-A281B5913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7619" y="4461511"/>
            <a:ext cx="1764914" cy="2345160"/>
          </a:xfrm>
          <a:prstGeom prst="rect">
            <a:avLst/>
          </a:prstGeom>
        </p:spPr>
      </p:pic>
      <p:pic>
        <p:nvPicPr>
          <p:cNvPr id="18" name="Рисунок 17">
            <a:extLst>
              <a:ext uri="{FF2B5EF4-FFF2-40B4-BE49-F238E27FC236}">
                <a16:creationId xmlns:a16="http://schemas.microsoft.com/office/drawing/2014/main" id="{E12D458E-E0EF-FE32-089F-5B8505C3C87B}"/>
              </a:ext>
            </a:extLst>
          </p:cNvPr>
          <p:cNvPicPr>
            <a:picLocks noChangeAspect="1"/>
          </p:cNvPicPr>
          <p:nvPr/>
        </p:nvPicPr>
        <p:blipFill rotWithShape="1">
          <a:blip r:embed="rId5">
            <a:extLst>
              <a:ext uri="{28A0092B-C50C-407E-A947-70E740481C1C}">
                <a14:useLocalDpi xmlns:a14="http://schemas.microsoft.com/office/drawing/2010/main" val="0"/>
              </a:ext>
            </a:extLst>
          </a:blip>
          <a:srcRect l="-2110" t="39842" r="2110" b="8340"/>
          <a:stretch/>
        </p:blipFill>
        <p:spPr>
          <a:xfrm>
            <a:off x="9385121" y="2983704"/>
            <a:ext cx="2076919" cy="1436479"/>
          </a:xfrm>
          <a:prstGeom prst="rect">
            <a:avLst/>
          </a:prstGeom>
        </p:spPr>
      </p:pic>
      <p:pic>
        <p:nvPicPr>
          <p:cNvPr id="20" name="Рисунок 19">
            <a:extLst>
              <a:ext uri="{FF2B5EF4-FFF2-40B4-BE49-F238E27FC236}">
                <a16:creationId xmlns:a16="http://schemas.microsoft.com/office/drawing/2014/main" id="{599C7B9F-2519-A068-9C3F-87D3C33A3DA0}"/>
              </a:ext>
            </a:extLst>
          </p:cNvPr>
          <p:cNvPicPr>
            <a:picLocks noChangeAspect="1"/>
          </p:cNvPicPr>
          <p:nvPr/>
        </p:nvPicPr>
        <p:blipFill rotWithShape="1">
          <a:blip r:embed="rId6">
            <a:extLst>
              <a:ext uri="{28A0092B-C50C-407E-A947-70E740481C1C}">
                <a14:useLocalDpi xmlns:a14="http://schemas.microsoft.com/office/drawing/2010/main" val="0"/>
              </a:ext>
            </a:extLst>
          </a:blip>
          <a:srcRect l="15895" t="2388" r="23680" b="1632"/>
          <a:stretch/>
        </p:blipFill>
        <p:spPr>
          <a:xfrm>
            <a:off x="7906653" y="4280732"/>
            <a:ext cx="1316655" cy="2148316"/>
          </a:xfrm>
          <a:prstGeom prst="rect">
            <a:avLst/>
          </a:prstGeom>
        </p:spPr>
      </p:pic>
      <p:pic>
        <p:nvPicPr>
          <p:cNvPr id="16" name="Рисунок 15">
            <a:extLst>
              <a:ext uri="{FF2B5EF4-FFF2-40B4-BE49-F238E27FC236}">
                <a16:creationId xmlns:a16="http://schemas.microsoft.com/office/drawing/2014/main" id="{E8966D20-044A-1EB6-5345-3D3E56125551}"/>
              </a:ext>
            </a:extLst>
          </p:cNvPr>
          <p:cNvPicPr>
            <a:picLocks noChangeAspect="1"/>
          </p:cNvPicPr>
          <p:nvPr/>
        </p:nvPicPr>
        <p:blipFill rotWithShape="1">
          <a:blip r:embed="rId7">
            <a:extLst>
              <a:ext uri="{28A0092B-C50C-407E-A947-70E740481C1C}">
                <a14:useLocalDpi xmlns:a14="http://schemas.microsoft.com/office/drawing/2010/main" val="0"/>
              </a:ext>
            </a:extLst>
          </a:blip>
          <a:srcRect l="18512" t="17417" b="9826"/>
          <a:stretch/>
        </p:blipFill>
        <p:spPr>
          <a:xfrm>
            <a:off x="6116888" y="2983704"/>
            <a:ext cx="1694189" cy="1820067"/>
          </a:xfrm>
          <a:prstGeom prst="rect">
            <a:avLst/>
          </a:prstGeom>
        </p:spPr>
      </p:pic>
    </p:spTree>
    <p:extLst>
      <p:ext uri="{BB962C8B-B14F-4D97-AF65-F5344CB8AC3E}">
        <p14:creationId xmlns:p14="http://schemas.microsoft.com/office/powerpoint/2010/main" val="38264172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293</Words>
  <Application>Microsoft Office PowerPoint</Application>
  <PresentationFormat>Широкоэкранный</PresentationFormat>
  <Paragraphs>5</Paragraphs>
  <Slides>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vt:i4>
      </vt:variant>
    </vt:vector>
  </HeadingPairs>
  <TitlesOfParts>
    <vt:vector size="7" baseType="lpstr">
      <vt:lpstr>Arial</vt:lpstr>
      <vt:lpstr>Calibri</vt:lpstr>
      <vt:lpstr>Calibri Light</vt:lpstr>
      <vt:lpstr>Тема Office</vt:lpstr>
      <vt:lpstr>Как выбрать коньки ?</vt:lpstr>
      <vt:lpstr>Самый главный инвентарь фигуриста это коньки, и к этому вопросу нужно подойти очень серьезно соблюдая некоторые правила:    1. Коньки должны быть профессиональные, фирмы (Graf, rissport,edea, wifa, Jackson)  Рекомендуемые модели: GRAF Etude, GRAF Topas, GRAF Ace, GRAF Splendid, GRAF Prestige, EDEA Motivo, Wifa Prima Set Ladies взрослые, Коньки Wifa Prima Set детские, Jackson Mystique, Jackson Marquis Mirage JS, Jackson Artiste, Jackson Freestyle, Jackson Evo, Jackson Elle.  2. Правильно подобрать размер - на вырост коньки не берут! Допускается небольшой запас по стельке 0,5-0,7мл (до 1 см не больше)  3. Любые коньки необходимо мерить! Размер ботинка, плотность и жесткость у всех разная, важно чтоб ноге в ботинке было удобно и комфортно! (Коньки как удобные носки, должны облегать ножку не стеснять, не сдавливать).     Обычный размер обуви отличается от размера коньков,  поэтому перед тем как ехать выбирать и мерить коньки ещё раз убедитесь подойдёт ли вам размер, для этого необходимо измерить ножку ребёнка сколько см, соответственно этому выбирать коньки по см стельки!   </vt:lpstr>
      <vt:lpstr>4. Коньки могут быть не обязательно новые, но важно заметить они должны быть без залома на ботике, плотные внутри и запас лезвия по заточке (не должны быть сточены), поэтому если вы выбираете коньки б/у и сомневаетесь в своём выборе можно спросить совет у тренера.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выбрать коньки ?</dc:title>
  <dc:creator>Filip Gradina</dc:creator>
  <cp:lastModifiedBy>Filip Gradina</cp:lastModifiedBy>
  <cp:revision>1</cp:revision>
  <dcterms:created xsi:type="dcterms:W3CDTF">2024-08-28T15:32:19Z</dcterms:created>
  <dcterms:modified xsi:type="dcterms:W3CDTF">2024-08-28T16:43:28Z</dcterms:modified>
</cp:coreProperties>
</file>